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6" r:id="rId5"/>
  </p:sldMasterIdLst>
  <p:notesMasterIdLst>
    <p:notesMasterId r:id="rId32"/>
  </p:notesMasterIdLst>
  <p:handoutMasterIdLst>
    <p:handoutMasterId r:id="rId33"/>
  </p:handoutMasterIdLst>
  <p:sldIdLst>
    <p:sldId id="323" r:id="rId6"/>
    <p:sldId id="334" r:id="rId7"/>
    <p:sldId id="2625" r:id="rId8"/>
    <p:sldId id="282" r:id="rId9"/>
    <p:sldId id="296" r:id="rId10"/>
    <p:sldId id="2626" r:id="rId11"/>
    <p:sldId id="287" r:id="rId12"/>
    <p:sldId id="2628" r:id="rId13"/>
    <p:sldId id="2629" r:id="rId14"/>
    <p:sldId id="293" r:id="rId15"/>
    <p:sldId id="2630" r:id="rId16"/>
    <p:sldId id="2631" r:id="rId17"/>
    <p:sldId id="2632" r:id="rId18"/>
    <p:sldId id="2633" r:id="rId19"/>
    <p:sldId id="2634" r:id="rId20"/>
    <p:sldId id="2635" r:id="rId21"/>
    <p:sldId id="2636" r:id="rId22"/>
    <p:sldId id="2637" r:id="rId23"/>
    <p:sldId id="2638" r:id="rId24"/>
    <p:sldId id="2639" r:id="rId25"/>
    <p:sldId id="2640" r:id="rId26"/>
    <p:sldId id="289" r:id="rId27"/>
    <p:sldId id="331" r:id="rId28"/>
    <p:sldId id="256" r:id="rId29"/>
    <p:sldId id="297" r:id="rId30"/>
    <p:sldId id="27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67920" autoAdjust="0"/>
  </p:normalViewPr>
  <p:slideViewPr>
    <p:cSldViewPr snapToGrid="0">
      <p:cViewPr varScale="1">
        <p:scale>
          <a:sx n="102" d="100"/>
          <a:sy n="102" d="100"/>
        </p:scale>
        <p:origin x="203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8/25/2020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z.net/10-most-expensive-data-breaches-and-a-simple-trick-to-protect-your-website.ph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ryptopia.co.nz/" TargetMode="External"/><Relationship Id="rId5" Type="http://schemas.openxmlformats.org/officeDocument/2006/relationships/hyperlink" Target="https://www.cnbc.com/2019/12/17/the-5-biggest-data-hacks-of-2019.html" TargetMode="External"/><Relationship Id="rId4" Type="http://schemas.openxmlformats.org/officeDocument/2006/relationships/hyperlink" Target="https://auth0.com/blog/the-11-biggest-data-breaches-of-2020-so-far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y.net/en/1617/decrypting-encrypted-database-objec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blogs/rotating-tde-certificates-without-re-encrypting-dat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database-engine/configure-windows/enable-encrypted-connections-to-the-database-engine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database-engine/configure-windows/enable-encrypted-connections-to-the-database-engine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8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hlinkClick r:id="rId3"/>
              </a:rPr>
              <a:t>https://www.toptenz.net/10-most-expensive-data-breaches-and-a-simple-trick-to-protect-your-website.php</a:t>
            </a:r>
            <a:endParaRPr lang="en-US" u="sng" dirty="0"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4"/>
              </a:rPr>
              <a:t>https://auth0.com/blog/the-11-biggest-data-breaches-of-2020-so-far/</a:t>
            </a:r>
            <a:endParaRPr lang="en-US" u="sng" dirty="0"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5"/>
              </a:rPr>
              <a:t>https://www.cnbc.com/2019/12/17/the-5-biggest-data-hacks-of-2019.html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hlinkClick r:id="rId6"/>
              </a:rPr>
              <a:t>https://www.cryptopia.co.nz/</a:t>
            </a:r>
            <a:r>
              <a:rPr lang="en-US" u="sng" dirty="0">
                <a:solidFill>
                  <a:srgbClr val="0097A7"/>
                </a:solidFill>
              </a:rPr>
              <a:t>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https://sqlity.net/en/1617/decrypting-encrypted-database-objects/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D4D4D"/>
                </a:solidFill>
              </a:rPr>
              <a:t>A known plaintext attack against an encryption algorithm can be use when you have the ability to get you hand on a particular data set in the encrypted and the unencrypted form.</a:t>
            </a:r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9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hlinkClick r:id="rId3"/>
              </a:rPr>
              <a:t>https://www.sqlservercentral.com/blogs/rotating-tde-certificates-without-re-encrypting-data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u="sng" dirty="0">
                <a:solidFill>
                  <a:schemeClr val="hlink"/>
                </a:solidFill>
                <a:hlinkClick r:id="rId3"/>
              </a:rPr>
              <a:t>https://docs.microsoft.com/en-us/sql/database-engine/configure-windows/enable-encrypted-connections-to-the-database-engine?view=sql-server-2017</a:t>
            </a:r>
            <a:endParaRPr lang="en-NZ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NZ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https://msdn.microsoft.com/en-GB/library/mt163865.aspx?f=255&amp;MSPPError=-2147217396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3"/>
              </a:rPr>
              <a:t>Force Encryption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3"/>
              </a:rPr>
              <a:t>https://docs.microsoft.com/en-us/sql/database-engine/configure-windows/enable-encrypted-connections-to-the-database-engine?view=sql-server-2017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3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lose your certificates you have no comeback.  You can’t have Microsoft come and solve this problem - you need to have a backup!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90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8/25/2020 10:29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CAC37-7766-BD4A-ACE0-DBB597D9DB5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2D55-72F9-E145-B742-D4EE0A8DA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0489" y="2210529"/>
            <a:ext cx="7051170" cy="1406795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6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71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5"/>
            <a:ext cx="2400300" cy="230832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5" indent="0">
              <a:buNone/>
              <a:defRPr sz="1500"/>
            </a:lvl2pPr>
            <a:lvl3pPr marL="428625" indent="0">
              <a:buNone/>
              <a:defRPr sz="1500"/>
            </a:lvl3pPr>
            <a:lvl4pPr marL="600075" indent="0">
              <a:buNone/>
              <a:defRPr sz="1500"/>
            </a:lvl4pPr>
            <a:lvl5pPr marL="771525" indent="0">
              <a:buNone/>
              <a:defRPr sz="15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6044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39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2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8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70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46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783431"/>
            <a:ext cx="8263890" cy="2308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5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19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170483"/>
            <a:ext cx="3673603" cy="92934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35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20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82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781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1197" y="1703820"/>
            <a:ext cx="3672198" cy="86793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3672198" cy="738664"/>
          </a:xfrm>
        </p:spPr>
        <p:txBody>
          <a:bodyPr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6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1" y="0"/>
            <a:ext cx="4113395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17572" y="2137785"/>
            <a:ext cx="4113395" cy="867930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740753"/>
            <a:ext cx="3276275" cy="83099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53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489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794907"/>
            <a:ext cx="8263890" cy="41549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2410168"/>
            <a:ext cx="8263890" cy="32316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1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51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321" y="306976"/>
            <a:ext cx="8543108" cy="502922"/>
          </a:xfrm>
        </p:spPr>
        <p:txBody>
          <a:bodyPr>
            <a:noAutofit/>
          </a:bodyPr>
          <a:lstStyle>
            <a:lvl1pPr marL="0" indent="0" algn="l">
              <a:buNone/>
              <a:defRPr sz="3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321" y="1492990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321" y="1157493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2296356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1" y="1960859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1" y="3109398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4321" y="2773901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21" y="3912763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1" y="3577266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6707" y="4759890"/>
            <a:ext cx="1138237" cy="3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32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emf"/><Relationship Id="rId7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aka.ms/sql19_ebook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Rob.Douglas@datasentinel.co.nz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ka.ms/devsurveyAPAC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284" y="2571750"/>
            <a:ext cx="5757946" cy="390525"/>
          </a:xfrm>
        </p:spPr>
        <p:txBody>
          <a:bodyPr/>
          <a:lstStyle/>
          <a:p>
            <a:r>
              <a:rPr lang="en-US" sz="2000" dirty="0"/>
              <a:t>Taking the First Steps Down the Path to Security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84" y="953924"/>
            <a:ext cx="6794985" cy="1025433"/>
          </a:xfrm>
        </p:spPr>
        <p:txBody>
          <a:bodyPr/>
          <a:lstStyle/>
          <a:p>
            <a:r>
              <a:rPr lang="en-US" dirty="0"/>
              <a:t>Demystifying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Douglas, </a:t>
            </a:r>
            <a:r>
              <a:rPr lang="en-US" sz="1400" dirty="0"/>
              <a:t>Principal Consultant, DataSentinel New Zealand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Object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272069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Introduced in SQL Server 2014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Standard or Enterprise Edition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Native Backup files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Based on a certificate stored securely within the SQL Server engine</a:t>
            </a: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1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Backup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144707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051965"/>
            <a:ext cx="8056555" cy="3069185"/>
          </a:xfrm>
        </p:spPr>
        <p:txBody>
          <a:bodyPr/>
          <a:lstStyle/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Introduced in SQL 2008 Enterprise Edition</a:t>
            </a:r>
          </a:p>
          <a:p>
            <a:pPr marL="995127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Not in SP1 goodies for SQL 2016</a:t>
            </a:r>
          </a:p>
          <a:p>
            <a:pPr marL="995127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It IS in Standard in 2019!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Also based on certificate within the SQL Engine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at rest</a:t>
            </a:r>
          </a:p>
          <a:p>
            <a:pPr marL="876300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</a:rPr>
              <a:t>MDF, NDF, LDF files only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Server-side Encryption and Decryption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4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Transparent Data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254379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 – Stuff we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Encrypting any one database with TDE also encrypts </a:t>
            </a:r>
            <a:r>
              <a:rPr lang="en-US" dirty="0" err="1">
                <a:solidFill>
                  <a:srgbClr val="595959"/>
                </a:solidFill>
              </a:rPr>
              <a:t>TempDB</a:t>
            </a:r>
            <a:endParaRPr lang="en-US" dirty="0">
              <a:solidFill>
                <a:srgbClr val="595959"/>
              </a:solidFill>
            </a:endParaRP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Restoring Backups requires the certificate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Can use TDE AND Backup Encryption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 blocking while encrypting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Best Practice is use separate certificates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 – Column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Encrypting any one database with TDE also encrypts </a:t>
            </a:r>
            <a:r>
              <a:rPr lang="en-US" dirty="0" err="1">
                <a:solidFill>
                  <a:srgbClr val="595959"/>
                </a:solidFill>
              </a:rPr>
              <a:t>TempDB</a:t>
            </a:r>
            <a:endParaRPr lang="en-US" dirty="0">
              <a:solidFill>
                <a:srgbClr val="595959"/>
              </a:solidFill>
            </a:endParaRP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Restoring Backups requires the certificate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Can use TDE AND Backup Encryption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 blocking while encrypting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Best Practice is use separate certificates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55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Always Encrypted Demo</a:t>
            </a:r>
          </a:p>
        </p:txBody>
      </p:sp>
    </p:spTree>
    <p:extLst>
      <p:ext uri="{BB962C8B-B14F-4D97-AF65-F5344CB8AC3E}">
        <p14:creationId xmlns:p14="http://schemas.microsoft.com/office/powerpoint/2010/main" val="355576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 - Stuff we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Column Limitations - Constraints and Data Types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Deterministic vs Non-Deterministic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Blocking Operation while Encryption takes place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Certificate not managed by SQL Server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8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all versions/editions of SQL Server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data in flight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Client and server side Encryption/Decryption</a:t>
            </a:r>
          </a:p>
          <a:p>
            <a:pPr marL="609600" indent="-571500">
              <a:lnSpc>
                <a:spcPct val="115000"/>
              </a:lnSpc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Uses Secure Socket Layer (SSL)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4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3664" y="1491404"/>
            <a:ext cx="3740736" cy="2995678"/>
          </a:xfrm>
        </p:spPr>
        <p:txBody>
          <a:bodyPr/>
          <a:lstStyle/>
          <a:p>
            <a:r>
              <a:rPr lang="en-US" sz="4400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Connection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197983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Maintenance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4337" y="1051965"/>
            <a:ext cx="8056555" cy="3069185"/>
          </a:xfrm>
        </p:spPr>
        <p:txBody>
          <a:bodyPr/>
          <a:lstStyle/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Back Up All Your Certificates</a:t>
            </a:r>
          </a:p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Keep them where they are Protected and Available(Safe and Secure)</a:t>
            </a:r>
          </a:p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Do Not Lose Your Certificates!</a:t>
            </a:r>
          </a:p>
          <a:p>
            <a:pPr marL="952500" lvl="1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Remember that if you lose the certificate you lose your data!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58" y="0"/>
            <a:ext cx="771525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888535" y="-888533"/>
            <a:ext cx="5143500" cy="6920564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76" y="777211"/>
            <a:ext cx="551390" cy="55139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0776" y="1449940"/>
            <a:ext cx="6497266" cy="2243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latin typeface="+mn-lt"/>
              </a:rPr>
              <a:t>SQL Server makes implementing security easy.  Correctly MANAGING security is hard.</a:t>
            </a:r>
          </a:p>
        </p:txBody>
      </p:sp>
    </p:spTree>
    <p:extLst>
      <p:ext uri="{BB962C8B-B14F-4D97-AF65-F5344CB8AC3E}">
        <p14:creationId xmlns:p14="http://schemas.microsoft.com/office/powerpoint/2010/main" val="188299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975C-EFA8-DF42-8906-4B73E8DD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26"/>
            <a:ext cx="9144000" cy="1924681"/>
          </a:xfrm>
        </p:spPr>
        <p:txBody>
          <a:bodyPr anchor="t">
            <a:normAutofit/>
          </a:bodyPr>
          <a:lstStyle/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sz="3000" dirty="0"/>
              <a:t>Thank You to our Global SQLSaturday Sponsors</a:t>
            </a:r>
          </a:p>
        </p:txBody>
      </p:sp>
      <p:pic>
        <p:nvPicPr>
          <p:cNvPr id="1026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0291E54C-5F57-4F79-97CB-E985025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7" y="1112979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FCB54-D0DD-4B05-84AA-4D6CE5BB1604}"/>
              </a:ext>
            </a:extLst>
          </p:cNvPr>
          <p:cNvGrpSpPr/>
          <p:nvPr/>
        </p:nvGrpSpPr>
        <p:grpSpPr>
          <a:xfrm>
            <a:off x="2016094" y="2175322"/>
            <a:ext cx="4949639" cy="2385069"/>
            <a:chOff x="2688126" y="2900429"/>
            <a:chExt cx="6599518" cy="31800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76206D1-04AD-43D8-A5EA-56CD63966D5E}"/>
                </a:ext>
              </a:extLst>
            </p:cNvPr>
            <p:cNvGrpSpPr/>
            <p:nvPr/>
          </p:nvGrpSpPr>
          <p:grpSpPr>
            <a:xfrm>
              <a:off x="2688126" y="2900429"/>
              <a:ext cx="2241579" cy="3128240"/>
              <a:chOff x="2688126" y="2900429"/>
              <a:chExt cx="2241579" cy="312824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2334BC9-50B9-2D46-8F8F-BA6FDE6AE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17017" y="2900429"/>
                <a:ext cx="1783796" cy="488420"/>
              </a:xfrm>
              <a:prstGeom prst="rect">
                <a:avLst/>
              </a:prstGeom>
            </p:spPr>
          </p:pic>
          <p:pic>
            <p:nvPicPr>
              <p:cNvPr id="1036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14D55DE-709C-49C6-84DF-6AAAA00B2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126" y="5787268"/>
                <a:ext cx="2241579" cy="241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949894B-EB94-4D76-A1FC-6C61E2B64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6370" y="4185322"/>
                <a:ext cx="2165090" cy="682804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BFF765-6136-4591-AE19-3D3C3695892A}"/>
                </a:ext>
              </a:extLst>
            </p:cNvPr>
            <p:cNvGrpSpPr/>
            <p:nvPr/>
          </p:nvGrpSpPr>
          <p:grpSpPr>
            <a:xfrm>
              <a:off x="6420874" y="2978334"/>
              <a:ext cx="2866770" cy="3102187"/>
              <a:chOff x="6420874" y="2978334"/>
              <a:chExt cx="2866770" cy="31021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5EC7415-000E-C64F-9C86-3A1888B6F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33469" y="5543174"/>
                <a:ext cx="2241581" cy="537347"/>
              </a:xfrm>
              <a:prstGeom prst="rect">
                <a:avLst/>
              </a:prstGeom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A6D22DBF-A179-41EA-A7AB-1FFCC6B72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20874" y="2978334"/>
                <a:ext cx="2866770" cy="367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084536A-5919-4ECD-A8A4-62FD29B63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003" y="4185322"/>
                <a:ext cx="2532512" cy="5065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8342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668" y="1648342"/>
            <a:ext cx="8130396" cy="2677656"/>
          </a:xfrm>
        </p:spPr>
        <p:txBody>
          <a:bodyPr/>
          <a:lstStyle/>
          <a:p>
            <a:r>
              <a:rPr lang="en-US" sz="27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2700" dirty="0">
                <a:solidFill>
                  <a:schemeClr val="accent1"/>
                </a:solidFill>
              </a:rPr>
            </a:br>
            <a:br>
              <a:rPr lang="en-US" sz="2700" dirty="0">
                <a:solidFill>
                  <a:schemeClr val="accent1"/>
                </a:solidFill>
              </a:rPr>
            </a:br>
            <a:br>
              <a:rPr lang="en-US" sz="2700" dirty="0">
                <a:solidFill>
                  <a:schemeClr val="accent1"/>
                </a:solidFill>
              </a:rPr>
            </a:br>
            <a:r>
              <a:rPr lang="en-US" sz="27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2700" dirty="0">
                <a:solidFill>
                  <a:schemeClr val="accent2"/>
                </a:solidFill>
              </a:rPr>
            </a:br>
            <a:r>
              <a:rPr lang="en-US" sz="2700" dirty="0">
                <a:solidFill>
                  <a:schemeClr val="accent2"/>
                </a:solidFill>
              </a:rPr>
              <a:t>	-Get free training: </a:t>
            </a:r>
            <a:r>
              <a:rPr lang="en-US" sz="27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2700" dirty="0">
                <a:solidFill>
                  <a:schemeClr val="accent2"/>
                </a:solidFill>
              </a:rPr>
              <a:t> </a:t>
            </a:r>
            <a:br>
              <a:rPr lang="en-US" sz="2700" dirty="0">
                <a:solidFill>
                  <a:schemeClr val="accent2"/>
                </a:solidFill>
              </a:rPr>
            </a:br>
            <a:r>
              <a:rPr lang="en-US" sz="2700" dirty="0">
                <a:solidFill>
                  <a:schemeClr val="accent2"/>
                </a:solidFill>
              </a:rPr>
              <a:t>	-Download the SQL19 eBook: </a:t>
            </a:r>
            <a:r>
              <a:rPr lang="en-US" sz="27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2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8334" y="1889158"/>
            <a:ext cx="5588128" cy="390525"/>
          </a:xfrm>
        </p:spPr>
        <p:txBody>
          <a:bodyPr/>
          <a:lstStyle/>
          <a:p>
            <a:r>
              <a:rPr lang="en-US" sz="3200" dirty="0"/>
              <a:t>Taking the First Steps Down the Road to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Rob.Douglas@datasentinel.co.nz</a:t>
            </a:r>
            <a:r>
              <a:rPr lang="en-US" dirty="0"/>
              <a:t>,</a:t>
            </a:r>
          </a:p>
          <a:p>
            <a:r>
              <a:rPr lang="en-US" dirty="0"/>
              <a:t> Consultant, DataSentinel</a:t>
            </a:r>
          </a:p>
        </p:txBody>
      </p:sp>
    </p:spTree>
    <p:extLst>
      <p:ext uri="{BB962C8B-B14F-4D97-AF65-F5344CB8AC3E}">
        <p14:creationId xmlns:p14="http://schemas.microsoft.com/office/powerpoint/2010/main" val="422494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0974-79B5-4017-8AD7-24816C650BA5}"/>
              </a:ext>
            </a:extLst>
          </p:cNvPr>
          <p:cNvSpPr txBox="1"/>
          <p:nvPr/>
        </p:nvSpPr>
        <p:spPr>
          <a:xfrm>
            <a:off x="4024937" y="578148"/>
            <a:ext cx="463651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latin typeface="Segoe UI Light" panose="020B0502040204020203" pitchFamily="34" charset="0"/>
                <a:cs typeface="Segoe UI Light" panose="020B0502040204020203" pitchFamily="34" charset="0"/>
              </a:rPr>
              <a:t>Join our community!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Receive regular updates from our community experts and exclusive invites to our community events and workshops.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1D243-1BD3-4180-AF52-A3DA4195545A}"/>
              </a:ext>
            </a:extLst>
          </p:cNvPr>
          <p:cNvSpPr/>
          <p:nvPr/>
        </p:nvSpPr>
        <p:spPr>
          <a:xfrm>
            <a:off x="132589" y="4577962"/>
            <a:ext cx="27302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21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DevNZ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0BC51-092B-4042-BE89-CDF7C21E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64"/>
            <a:ext cx="9144000" cy="306324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F3FB73F-FAE7-4550-85E6-E1A979D356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850789"/>
            <a:ext cx="3322971" cy="3300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17A22-6D0E-40B4-8071-8FF2FF383B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26" y="4416380"/>
            <a:ext cx="1648035" cy="73866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36B3323-E9FA-47FF-86C2-445AB7F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91322" y="2557178"/>
            <a:ext cx="1703747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6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session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0717-F71C-2B47-9814-FCC346D5D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4" y="1097663"/>
            <a:ext cx="1001706" cy="390525"/>
          </a:xfrm>
        </p:spPr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3844" y="1533886"/>
            <a:ext cx="4545006" cy="21806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 a decade specializing in 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Principal Consultant for Data Sentinel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Security scares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Lack of security scares me more.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person standing next to a dog&#10;&#10;Description automatically generated">
            <a:extLst>
              <a:ext uri="{FF2B5EF4-FFF2-40B4-BE49-F238E27FC236}">
                <a16:creationId xmlns:a16="http://schemas.microsoft.com/office/drawing/2014/main" id="{74B322B3-824B-4FDD-AD13-334C53F1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34" y="437936"/>
            <a:ext cx="2929098" cy="39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94597-9AD1-EE42-ABEF-E144931E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cover?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417D-60A2-644F-984D-F761EFF37E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1051965"/>
            <a:ext cx="7770805" cy="3329535"/>
          </a:xfrm>
        </p:spPr>
        <p:txBody>
          <a:bodyPr/>
          <a:lstStyle/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An Introduction To Encryption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And Introduction To The 5 Types Of SQL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Object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Backup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Transparent Data Encryption (TDE)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Always Encrypted</a:t>
            </a:r>
          </a:p>
          <a:p>
            <a:pPr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Connection Encryption</a:t>
            </a:r>
          </a:p>
        </p:txBody>
      </p:sp>
    </p:spTree>
    <p:extLst>
      <p:ext uri="{BB962C8B-B14F-4D97-AF65-F5344CB8AC3E}">
        <p14:creationId xmlns:p14="http://schemas.microsoft.com/office/powerpoint/2010/main" val="18546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94597-9AD1-EE42-ABEF-E144931E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Scary Slide</a:t>
            </a:r>
          </a:p>
        </p:txBody>
      </p:sp>
      <p:pic>
        <p:nvPicPr>
          <p:cNvPr id="15" name="Google Shape;86;p17">
            <a:extLst>
              <a:ext uri="{FF2B5EF4-FFF2-40B4-BE49-F238E27FC236}">
                <a16:creationId xmlns:a16="http://schemas.microsoft.com/office/drawing/2014/main" id="{C7248CB8-8969-4882-9734-E351AB5ABD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4" y="1051965"/>
            <a:ext cx="6757481" cy="3051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B8816-EC1A-4DF9-9D15-CBC702A5ABDC}"/>
              </a:ext>
            </a:extLst>
          </p:cNvPr>
          <p:cNvSpPr txBox="1"/>
          <p:nvPr/>
        </p:nvSpPr>
        <p:spPr>
          <a:xfrm>
            <a:off x="5927387" y="4336232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why bother?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32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Encryption?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</a:rPr>
              <a:t>Encryption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is the process of encoding a message or information in such a way that only authorized parties can access it and those who are not authorized cannot... The intended information or message, referred to as plaintext, is encrypted using an encryption algorithm – a cipher – generating ciphertext that can be read only if decrypted.“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19028-8F70-454B-9A0C-2BDE4D549E22}"/>
              </a:ext>
            </a:extLst>
          </p:cNvPr>
          <p:cNvSpPr txBox="1"/>
          <p:nvPr/>
        </p:nvSpPr>
        <p:spPr>
          <a:xfrm>
            <a:off x="5949280" y="3429000"/>
            <a:ext cx="278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Wikipedia\Encryption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519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Depth?</a:t>
            </a:r>
          </a:p>
        </p:txBody>
      </p:sp>
      <p:pic>
        <p:nvPicPr>
          <p:cNvPr id="7" name="Google Shape;92;p18">
            <a:extLst>
              <a:ext uri="{FF2B5EF4-FFF2-40B4-BE49-F238E27FC236}">
                <a16:creationId xmlns:a16="http://schemas.microsoft.com/office/drawing/2014/main" id="{52C0C85E-94FF-4797-8E3B-DAAE1FFB34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541" y="979251"/>
            <a:ext cx="7505580" cy="3355135"/>
          </a:xfrm>
          <a:prstGeom prst="rect">
            <a:avLst/>
          </a:prstGeom>
          <a:noFill/>
          <a:ln>
            <a:noFill/>
          </a:ln>
          <a:effectLst>
            <a:outerShdw blurRad="1171575" dist="866775" dir="5400000" algn="bl" rotWithShape="0">
              <a:srgbClr val="D9D9D9">
                <a:alpha val="8000"/>
              </a:srgbClr>
            </a:outerShdw>
            <a:reflection stA="17000" endPos="30000" dist="381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0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all versions/editions of SQL Server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Just add WITH ENCRYPTION to object definition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Not really Encrypted - just Obfuscated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Can be decrypted by a malicious user with a small amount of effort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29086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0" ma:contentTypeDescription="Create a new document." ma:contentTypeScope="" ma:versionID="fd1cd4fa33f8ded269661ed7bdade1d2">
  <xsd:schema xmlns:xsd="http://www.w3.org/2001/XMLSchema" xmlns:xs="http://www.w3.org/2001/XMLSchema" xmlns:p="http://schemas.microsoft.com/office/2006/metadata/properties" xmlns:ns2="d10e2f95-430a-4dd6-ae0c-dc822f427a88" targetNamespace="http://schemas.microsoft.com/office/2006/metadata/properties" ma:root="true" ma:fieldsID="b8fa340a76964fc99bb13cb05d6c7bbc" ns2:_="">
    <xsd:import namespace="d10e2f95-430a-4dd6-ae0c-dc822f427a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E53C7-64B1-4FD9-90CC-B9DB17BCD6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65010-8726-4515-9EEF-CFE77F09C7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6F600A-51BA-4557-9FD3-8F6955B688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4561</TotalTime>
  <Words>807</Words>
  <Application>Microsoft Office PowerPoint</Application>
  <PresentationFormat>On-screen Show (16:9)</PresentationFormat>
  <Paragraphs>108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1_WHITE TEMPLATE</vt:lpstr>
      <vt:lpstr>Demystifying Encryption</vt:lpstr>
      <vt:lpstr>PowerPoint Presentation</vt:lpstr>
      <vt:lpstr>PowerPoint Presentation</vt:lpstr>
      <vt:lpstr>Who is this session for?</vt:lpstr>
      <vt:lpstr>What will we cover?</vt:lpstr>
      <vt:lpstr>The Scary Slide</vt:lpstr>
      <vt:lpstr>What is Encryption?</vt:lpstr>
      <vt:lpstr>Defense In Depth?</vt:lpstr>
      <vt:lpstr>Object Encryption</vt:lpstr>
      <vt:lpstr>PowerPoint Presentation</vt:lpstr>
      <vt:lpstr>Backup Encryption</vt:lpstr>
      <vt:lpstr>PowerPoint Presentation</vt:lpstr>
      <vt:lpstr>Transparent Data Encryption</vt:lpstr>
      <vt:lpstr>PowerPoint Presentation</vt:lpstr>
      <vt:lpstr>Transparent Data Encryption – Stuff we learned</vt:lpstr>
      <vt:lpstr>Always Encrypted – Column Encryption</vt:lpstr>
      <vt:lpstr>PowerPoint Presentation</vt:lpstr>
      <vt:lpstr>Always Encrypted - Stuff we learned</vt:lpstr>
      <vt:lpstr>Connection Encryption</vt:lpstr>
      <vt:lpstr>PowerPoint Presentation</vt:lpstr>
      <vt:lpstr>Certificate Maintenance</vt:lpstr>
      <vt:lpstr>PowerPoint Presentation</vt:lpstr>
      <vt:lpstr>Thank You to our Global SQLSaturday Sponsors</vt:lpstr>
      <vt:lpstr>This event was sponsored by Microsoft   Learn more about SQL Server 2019 today:  -Get free training: aka.ms/sqlworkshops   -Download the SQL19 eBook: aka.ms/sql19_ebook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Douglas</cp:lastModifiedBy>
  <cp:revision>906</cp:revision>
  <dcterms:created xsi:type="dcterms:W3CDTF">2013-07-12T18:23:55Z</dcterms:created>
  <dcterms:modified xsi:type="dcterms:W3CDTF">2020-08-24T22:30:21Z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</Properties>
</file>